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87" r:id="rId4"/>
    <p:sldId id="328" r:id="rId5"/>
    <p:sldId id="389" r:id="rId6"/>
    <p:sldId id="388" r:id="rId7"/>
    <p:sldId id="390" r:id="rId8"/>
    <p:sldId id="339" r:id="rId9"/>
    <p:sldId id="335" r:id="rId10"/>
    <p:sldId id="337" r:id="rId11"/>
    <p:sldId id="338" r:id="rId12"/>
    <p:sldId id="341" r:id="rId13"/>
    <p:sldId id="342" r:id="rId14"/>
    <p:sldId id="343" r:id="rId15"/>
    <p:sldId id="344" r:id="rId16"/>
    <p:sldId id="345" r:id="rId17"/>
    <p:sldId id="347" r:id="rId18"/>
    <p:sldId id="348" r:id="rId19"/>
    <p:sldId id="391" r:id="rId20"/>
    <p:sldId id="392" r:id="rId21"/>
    <p:sldId id="393" r:id="rId22"/>
    <p:sldId id="394" r:id="rId23"/>
    <p:sldId id="336" r:id="rId24"/>
    <p:sldId id="395" r:id="rId25"/>
    <p:sldId id="396" r:id="rId26"/>
    <p:sldId id="408" r:id="rId27"/>
    <p:sldId id="409" r:id="rId28"/>
    <p:sldId id="398" r:id="rId29"/>
    <p:sldId id="400" r:id="rId30"/>
    <p:sldId id="399" r:id="rId31"/>
    <p:sldId id="402" r:id="rId32"/>
    <p:sldId id="401" r:id="rId33"/>
    <p:sldId id="403" r:id="rId34"/>
    <p:sldId id="404" r:id="rId35"/>
    <p:sldId id="405" r:id="rId36"/>
    <p:sldId id="406" r:id="rId37"/>
    <p:sldId id="324" r:id="rId3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Black" panose="02000000000000000000" pitchFamily="2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TECNOLOGIA_ELECTRICA_EN_GENERACION_Y_GESTION_EFICIENTE_DE_ENERGIAS_RENOVABLES\ESTUDIO%20DE%20MERCADO%20TECNOLOG&#205;A%20EL&#201;CTRICA%20EN%20GENERACI&#211;N%20Y%20GESTI&#211;N%20EFICIENTE%20DE%20ENERG&#205;AS%20RENOVABLES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s-CO" sz="1100"/>
              <a:t>Del siguiente listado de programas técnicos profesionales, ¿cuál(es) de ellos desearías estudiar?, (Marque, se permiten múltiples respuestas).</a:t>
            </a:r>
          </a:p>
          <a:p>
            <a:pPr>
              <a:defRPr sz="1100"/>
            </a:pPr>
            <a:r>
              <a:rPr lang="es-CO" sz="1100"/>
              <a:t>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Hoja1!$A$1:$A$5</c:f>
              <c:strCache>
                <c:ptCount val="5"/>
                <c:pt idx="0">
                  <c:v>Instalación de redes eléctricas de baja y media tensión</c:v>
                </c:pt>
                <c:pt idx="1">
                  <c:v>Instalación de sistemas de energías renovables</c:v>
                </c:pt>
                <c:pt idx="2">
                  <c:v>Procesamiento y reporte Analítioco de datos </c:v>
                </c:pt>
                <c:pt idx="3">
                  <c:v>Energías renovables</c:v>
                </c:pt>
                <c:pt idx="4">
                  <c:v>otros</c:v>
                </c:pt>
              </c:strCache>
            </c:strRef>
          </c:cat>
          <c:val>
            <c:numRef>
              <c:f>Hoja1!$B$1:$B$5</c:f>
              <c:numCache>
                <c:formatCode>General</c:formatCode>
                <c:ptCount val="5"/>
                <c:pt idx="0">
                  <c:v>122</c:v>
                </c:pt>
                <c:pt idx="1">
                  <c:v>151</c:v>
                </c:pt>
                <c:pt idx="2">
                  <c:v>199</c:v>
                </c:pt>
                <c:pt idx="3">
                  <c:v>155</c:v>
                </c:pt>
                <c:pt idx="4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A-4288-AE74-52CC29D25D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5303232"/>
        <c:axId val="1215303712"/>
      </c:barChart>
      <c:catAx>
        <c:axId val="121530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712"/>
        <c:crosses val="autoZero"/>
        <c:auto val="1"/>
        <c:lblAlgn val="ctr"/>
        <c:lblOffset val="100"/>
        <c:noMultiLvlLbl val="0"/>
      </c:catAx>
      <c:valAx>
        <c:axId val="121530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s-CO"/>
          </a:p>
        </c:txPr>
        <c:crossAx val="12153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(respuestas).xlsx]pregunta3!Tabla dinámica3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pregunta3!$B$2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44-4627-8289-7AD73A082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44-4627-8289-7AD73A082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44-4627-8289-7AD73A082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44-4627-8289-7AD73A0825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pregunta3!$A$3:$A$7</c:f>
              <c:strCache>
                <c:ptCount val="4"/>
                <c:pt idx="0">
                  <c:v>Continuar estudiando</c:v>
                </c:pt>
                <c:pt idx="1">
                  <c:v>Empezar a trabajar</c:v>
                </c:pt>
                <c:pt idx="2">
                  <c:v>Las dos anteriores</c:v>
                </c:pt>
                <c:pt idx="3">
                  <c:v>No sabe / No contesta</c:v>
                </c:pt>
              </c:strCache>
            </c:strRef>
          </c:cat>
          <c:val>
            <c:numRef>
              <c:f>pregunta3!$B$3:$B$7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26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4-4627-8289-7AD73A082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(respuestas).xlsx]pregunta4!Tabla dinámica4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pregunta4!$B$2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E9-4AA8-B6A9-34841DB54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E9-4AA8-B6A9-34841DB54BA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E9-4AA8-B6A9-34841DB54BA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E9-4AA8-B6A9-34841DB54BA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pregunta4!$A$3:$A$7</c:f>
              <c:strCache>
                <c:ptCount val="4"/>
                <c:pt idx="0">
                  <c:v>No sabe / No contesta</c:v>
                </c:pt>
                <c:pt idx="1">
                  <c:v>Profesional</c:v>
                </c:pt>
                <c:pt idx="2">
                  <c:v>Técnico</c:v>
                </c:pt>
                <c:pt idx="3">
                  <c:v>Tecnológico</c:v>
                </c:pt>
              </c:strCache>
            </c:strRef>
          </c:cat>
          <c:val>
            <c:numRef>
              <c:f>pregunta4!$B$3:$B$7</c:f>
              <c:numCache>
                <c:formatCode>General</c:formatCode>
                <c:ptCount val="4"/>
                <c:pt idx="0">
                  <c:v>7</c:v>
                </c:pt>
                <c:pt idx="1">
                  <c:v>26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9-4AA8-B6A9-34841DB54B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(respuestas).xlsx]pregunta6!Tabla dinámica6</c:name>
    <c:fmtId val="-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pregunta6!$B$2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90-49AC-BD2E-7D7237BCFC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90-49AC-BD2E-7D7237BCFC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90-49AC-BD2E-7D7237BCFC9F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pregunta6!$A$3:$A$6</c:f>
              <c:strCache>
                <c:ptCount val="3"/>
                <c:pt idx="0">
                  <c:v>No</c:v>
                </c:pt>
                <c:pt idx="1">
                  <c:v>No estoy seguro</c:v>
                </c:pt>
                <c:pt idx="2">
                  <c:v>Sí</c:v>
                </c:pt>
              </c:strCache>
            </c:strRef>
          </c:cat>
          <c:val>
            <c:numRef>
              <c:f>pregunta6!$B$3:$B$6</c:f>
              <c:numCache>
                <c:formatCode>General</c:formatCode>
                <c:ptCount val="3"/>
                <c:pt idx="0">
                  <c:v>7</c:v>
                </c:pt>
                <c:pt idx="1">
                  <c:v>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90-49AC-BD2E-7D7237BCFC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(respuestas).xlsx]pregunta7!Tabla dinámica7</c:name>
    <c:fmtId val="-1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pregunta7!$B$2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pregunta7!$A$3:$A$20</c:f>
              <c:strCache>
                <c:ptCount val="17"/>
                <c:pt idx="0">
                  <c:v>Biología </c:v>
                </c:pt>
                <c:pt idx="1">
                  <c:v>Cosmetologia </c:v>
                </c:pt>
                <c:pt idx="2">
                  <c:v>Derecho</c:v>
                </c:pt>
                <c:pt idx="3">
                  <c:v>Dermatología </c:v>
                </c:pt>
                <c:pt idx="4">
                  <c:v>Finanzas </c:v>
                </c:pt>
                <c:pt idx="5">
                  <c:v>Idiomas </c:v>
                </c:pt>
                <c:pt idx="6">
                  <c:v>ingeniería en sistemas </c:v>
                </c:pt>
                <c:pt idx="7">
                  <c:v>Ingeniero en sistema</c:v>
                </c:pt>
                <c:pt idx="8">
                  <c:v>Marqueting </c:v>
                </c:pt>
                <c:pt idx="9">
                  <c:v>Mecatrónica </c:v>
                </c:pt>
                <c:pt idx="10">
                  <c:v>Medicina</c:v>
                </c:pt>
                <c:pt idx="11">
                  <c:v>Medicina </c:v>
                </c:pt>
                <c:pt idx="12">
                  <c:v>Medicina general </c:v>
                </c:pt>
                <c:pt idx="13">
                  <c:v>Negocios internacionales, diseño de modas o algo relacionado </c:v>
                </c:pt>
                <c:pt idx="14">
                  <c:v>Puede ser agropecuaria </c:v>
                </c:pt>
                <c:pt idx="15">
                  <c:v>Veterinaria y zootecnia </c:v>
                </c:pt>
                <c:pt idx="16">
                  <c:v>Zootecnia </c:v>
                </c:pt>
              </c:strCache>
            </c:strRef>
          </c:cat>
          <c:val>
            <c:numRef>
              <c:f>pregunta7!$B$3:$B$20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1-48AD-9DB4-51F208FAAC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5569727"/>
        <c:axId val="85567807"/>
      </c:barChart>
      <c:catAx>
        <c:axId val="85569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5567807"/>
        <c:crosses val="autoZero"/>
        <c:auto val="1"/>
        <c:lblAlgn val="ctr"/>
        <c:lblOffset val="100"/>
        <c:noMultiLvlLbl val="0"/>
      </c:catAx>
      <c:valAx>
        <c:axId val="85567807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5569727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[ESTUDIO DE MERCADO TECNOLOGÍA ELÉCTRICA EN GENERACIÓN Y GESTIÓN EFICIENTE DE ENERGÍAS RENOVABLES (respuestas).xlsx]pregunta11!Tabla dinámica11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pregunta11!$B$2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D6-421F-BD02-92A018E4847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D6-421F-BD02-92A018E4847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D6-421F-BD02-92A018E4847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pregunta11!$A$3:$A$6</c:f>
              <c:strCache>
                <c:ptCount val="3"/>
                <c:pt idx="0">
                  <c:v>A distancia</c:v>
                </c:pt>
                <c:pt idx="1">
                  <c:v>Híbrida</c:v>
                </c:pt>
                <c:pt idx="2">
                  <c:v>Presencial</c:v>
                </c:pt>
              </c:strCache>
            </c:strRef>
          </c:cat>
          <c:val>
            <c:numRef>
              <c:f>pregunta11!$B$3:$B$6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D6-421F-BD02-92A018E484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669E4B3-CFB0-8070-651E-8E0FDA97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CF3F12-AFE9-F67B-5132-DD616CAAF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BA22CD-71EB-EC88-5DF3-F7B5D086D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81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F4C558-FEBA-8200-49ED-C35D843C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108A199-6586-A657-2F51-4C28E7F9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5EB2E80-EE48-519B-C25E-356CE3BD2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484096A-D2E2-DD22-B4C7-853D12AC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B7DB1CC-6362-570F-F01B-04874CC4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E9630B-E4B2-E5B6-DBA6-180728CB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2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6BF86F-8731-5F42-72AE-A41F91E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45EF71-AE7F-98CB-8464-5A10D44AE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B7B9C34-ECBC-394B-148D-A5343033B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61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A26111-CFF1-97CA-220E-6F4080B7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AFF3EAD-17FF-8CE9-B81B-AF209B902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21388C1-ADC8-184E-1D8C-15A4BAB27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95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6FADEE2-A948-9177-D21E-1CEEA99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99EE39B-9561-C224-0B56-CB4D9D0EC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C1A58F4-DBEA-2BA7-D7CA-C35CF149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3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23B2C82-4AFE-5C14-F0D5-FDFD0876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EA0CCE-6D8F-1F9F-0182-2BB1F277E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8DDD632-E5E5-8275-0192-BFCF74D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5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F59043E-9482-A01C-8A2B-0069E23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57B4422-F067-F49C-7F60-64F9153F0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AD8575-EE56-A450-D968-09ABB360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85D26B-D7D4-14B5-D7DD-10435EB2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FA77A46-65E5-4891-6558-DBD7340A8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9206780-14C7-CDFA-92C0-6A7B4A068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0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79D893-D364-2C82-35D9-3A5223FE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14CDC4B-1E6F-459D-ED4B-0F106618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EC98829-0EC7-D1D8-72D9-7FEFAB22E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847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FF8656-BA10-B65C-8949-69C509FC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1D48A0-687A-672F-85ED-B40DFF69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D1F707D-F788-5AAD-5833-8C1319D91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01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980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D4A1E-E7DE-EC93-4514-A2A472BD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84E3F3A-7565-A446-55CC-8CE9E03F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929BD9B-DF90-C7C8-0FAF-22157F241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6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40EAC3F-83CC-1378-0865-54A4E09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799CCF-A25B-2739-9432-94A7FDE3E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1350A47-6921-A8F4-E2D5-6762F6D2B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9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D768DB9-3775-0596-A14F-362FDF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0162B7C-4B12-920F-C698-FA63AC943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4B2ECFE-0E35-9616-4DE2-FE063B9C0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675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05743B4-9068-CD37-D682-2C7D0706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F63E230-2793-2EF1-A366-21BC23FB6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A1CEE6C-3004-0892-FE58-7B4962525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18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C35CF8E-2FAB-C602-1974-3FC5A8A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DD1D4A-8691-D7DF-3724-F46A3137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96B147-0331-9BB2-00E5-A667A8A3F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87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AE60934-EFAD-7767-7EC5-9F36BB3D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183DD0C-33A2-39C5-8DCA-E90A397DF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634F32-9EAD-D7FC-57D8-40C42A09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5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32D3D0F-86FC-B6FB-A498-5046241B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AF04D8BF-17AF-F7C8-F966-7A005C1E6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19D6ABC2-5E41-E245-1B9F-F4399314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58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5DA5FF-DD80-9003-C91B-D2547ADD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F78EEF8-1458-9281-D0E5-F95408A2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988AD9E-0E63-C9DE-CEEE-F7DE8B49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98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89F23D2-D356-DFD6-CB5F-7ED744AB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112FD54-DCFE-03C8-5298-C5F9C3C30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EA63F8D-94E2-DABC-E93F-52733456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02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6F81D7-9C69-8F39-94B4-B9F9AA0C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090AF5A-46C9-C5CC-61F7-5DA058C9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041F088-0409-A686-CD13-3606A71F1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7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B349D9B-5DC3-F235-3716-F1F77CF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2EC2507-9495-3221-114A-D57A29EEE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5170906-54B3-5B62-1473-56BD6491B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2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662B958-E660-246A-9B28-04B739D5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C7DE89E9-8401-4809-9EE7-F5072D830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FE3D54D-B5E9-C311-8B81-219CBF24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369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A6D1871-9366-9C21-FF9F-AADD7176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25E2E2D-5664-BD03-E472-592B993F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58D9AB-3105-2F24-EFCD-D574317AC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329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4A491BF-1A18-1149-39FA-C5D5CD4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6838FB3-00DC-34CD-A5C4-3FFAF399B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2DB741-D809-D06E-A3B3-8C910B50B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099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DA22257-5D6B-31C3-42BA-5E05B1DC2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E54BE74-C87F-179D-5D51-CBB7BED71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E883397-F427-1881-050B-AF2257FC1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7E39B21-A241-4019-9A4E-D6D61825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4E5B30E-8A10-BB40-101F-DDD54C884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AF81B3C-D919-5AC8-5C95-D48625483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38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4871649-162F-9338-9277-35392523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0CA01C0-7554-C578-D257-0179EA3A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AAFB889-3F36-7FFA-21E3-3D6FC54CC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9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11</a:t>
            </a:r>
            <a:endParaRPr dirty="0"/>
          </a:p>
        </p:txBody>
      </p:sp>
      <p:pic>
        <p:nvPicPr>
          <p:cNvPr id="5" name="Google Shape;238;p19">
            <a:extLst>
              <a:ext uri="{FF2B5EF4-FFF2-40B4-BE49-F238E27FC236}">
                <a16:creationId xmlns:a16="http://schemas.microsoft.com/office/drawing/2014/main" id="{231FDC3E-C9AA-AE88-C342-376DB499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5" y="790935"/>
            <a:ext cx="8519925" cy="417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grado 8/9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B05C365-9729-9565-E5F8-D539DEAF1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560531"/>
              </p:ext>
            </p:extLst>
          </p:nvPr>
        </p:nvGraphicFramePr>
        <p:xfrm>
          <a:off x="235857" y="1200149"/>
          <a:ext cx="8418285" cy="34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2223969-FD6C-C512-73D6-7C04710F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2C78EBD-F04A-0945-CEB5-84A446329178}"/>
              </a:ext>
            </a:extLst>
          </p:cNvPr>
          <p:cNvSpPr txBox="1"/>
          <p:nvPr/>
        </p:nvSpPr>
        <p:spPr>
          <a:xfrm>
            <a:off x="269934" y="790935"/>
            <a:ext cx="8614255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Indagar el interés potencial entre estudiantes de programas técnicos afines (Instalación de Sistemas de Energía Renovable y Redes Eléctricas) de la región, para cursar un nuevo programa de "Tecnología Eléctrica en Generación y Gestión Eficiente de Energías Renovables" ofrecido por la Universidad de Caldas.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realizó una encuesta online (Google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dirigida a estudiantes de nivel técnico. Se obtuvieron y analizaron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 respuestas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válidas.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muestra está compuesta mayoritariamente por mujeres (61.9%) y todos los encuestados estudian actualmente en instituciones públicas (100%).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 intención de continuar estudiando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después de obtener el título técnico (85.7% planea seguir estudiando o combinar estudio y trabajo). El nivel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el preferido (61.9%) para continuar.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moderado pero positivo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el programa específico propuesto: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57.1% (24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manifestó interés en continuar su formación con esta Tecnología. Sin embargo, un significativo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26.2% (11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está "inseguro".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Oportunidad de Empleo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(mencionada sola o combinada en la mayoría de respuestas) es el factor más influyente para inscribirse, seguido por la Calidad Académica/Prestigio.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una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preferencia abrumadora por la modalidad Presencial (85.7%)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Casi la mitad (47.6%) no había considerado previamente estudiar tecnología en esta área.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F1EFA63-F4F6-9F75-F7D4-F212147680C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t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3300E08-DB08-7306-38CE-C24F41C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58EC2F-E6BC-F6DF-AD31-8738D33976FB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b="1" dirty="0"/>
              <a:t>¿Tu </a:t>
            </a:r>
            <a:r>
              <a:rPr lang="en-US" b="1" dirty="0" err="1"/>
              <a:t>intención</a:t>
            </a:r>
            <a:r>
              <a:rPr lang="en-US" b="1" dirty="0"/>
              <a:t>,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r>
              <a:rPr lang="en-US" b="1" dirty="0"/>
              <a:t> </a:t>
            </a:r>
            <a:r>
              <a:rPr lang="en-US" b="1" dirty="0" err="1"/>
              <a:t>obtengas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título</a:t>
            </a:r>
            <a:r>
              <a:rPr lang="en-US" b="1" dirty="0"/>
              <a:t> de </a:t>
            </a:r>
            <a:r>
              <a:rPr lang="en-US" b="1" dirty="0" err="1"/>
              <a:t>técnico</a:t>
            </a:r>
            <a:r>
              <a:rPr lang="en-US" b="1" dirty="0"/>
              <a:t>, es?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dos anteriores (Estudiar y Trabajar):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Continuar estudiando: 23.8% (10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9.5% (4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Empezar a trabajar: 4.8% (2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estudio: 85.7%)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96CD562-42B2-A29D-5DBC-53C87B4019D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esencial representa la mayoría de &quot;¿Preferiría estudiar este programa en que modalidad ?&quot;.&#10;&#10;Descripción generada automáticamente">
            <a:extLst>
              <a:ext uri="{FF2B5EF4-FFF2-40B4-BE49-F238E27FC236}">
                <a16:creationId xmlns:a16="http://schemas.microsoft.com/office/drawing/2014/main" id="{AA0F1489-1EA7-6F80-05A3-96D5CE596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76174"/>
              </p:ext>
            </p:extLst>
          </p:nvPr>
        </p:nvGraphicFramePr>
        <p:xfrm>
          <a:off x="2062594" y="2117156"/>
          <a:ext cx="46139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5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F413F46-255D-3FD8-63C5-3A37C058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168AC0A-DDF4-B92C-0637-7BD980F243C0}"/>
              </a:ext>
            </a:extLst>
          </p:cNvPr>
          <p:cNvSpPr txBox="1"/>
          <p:nvPr/>
        </p:nvSpPr>
        <p:spPr>
          <a:xfrm>
            <a:off x="756453" y="750727"/>
            <a:ext cx="7328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intención</a:t>
            </a:r>
            <a:r>
              <a:rPr lang="en-US" b="1" dirty="0"/>
              <a:t> es </a:t>
            </a:r>
            <a:r>
              <a:rPr lang="en-US" b="1" dirty="0" err="1"/>
              <a:t>seguir</a:t>
            </a:r>
            <a:r>
              <a:rPr lang="en-US" b="1" dirty="0"/>
              <a:t> </a:t>
            </a:r>
            <a:r>
              <a:rPr lang="en-US" b="1" dirty="0" err="1"/>
              <a:t>estudiando</a:t>
            </a:r>
            <a:r>
              <a:rPr lang="en-US" b="1" dirty="0"/>
              <a:t>,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gustaría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?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Tecnológico: 61.9% (26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Profesional: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No sabe / No contesta: 14.3% (6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Técnico: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C77FE2F-C76E-45B7-0409-49648F615B5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Las dos anteriores representa la mayoría de &quot;¿Tu intención, una vez obtengas el título de técnico, es?&quot;.&#10;&#10;Descripción generada automáticamente">
            <a:extLst>
              <a:ext uri="{FF2B5EF4-FFF2-40B4-BE49-F238E27FC236}">
                <a16:creationId xmlns:a16="http://schemas.microsoft.com/office/drawing/2014/main" id="{D45D65A1-8EDD-FBDC-5DBC-8B4EF236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996501"/>
              </p:ext>
            </p:extLst>
          </p:nvPr>
        </p:nvGraphicFramePr>
        <p:xfrm>
          <a:off x="2123052" y="1751482"/>
          <a:ext cx="459486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9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4A81904-739C-3AEF-0F19-19EAEFE3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921487-2926-CFB3-CFD6-7D16F0F3D3D5}"/>
              </a:ext>
            </a:extLst>
          </p:cNvPr>
          <p:cNvSpPr txBox="1"/>
          <p:nvPr/>
        </p:nvSpPr>
        <p:spPr>
          <a:xfrm>
            <a:off x="756453" y="750727"/>
            <a:ext cx="732805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defRPr sz="1800" b="1" i="0" u="none" strike="noStrike" kern="1200" baseline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¿Le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interesaría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continuar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su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formación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un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programa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Tecnología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Eléctrica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Generación y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Gestión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Eficiente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Energías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</a:rPr>
              <a:t>Renovables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</a:rPr>
              <a:t>?  </a:t>
            </a: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57.1% (24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estoy seguro: 26.2% (11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No: 16.7% (7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6AC162DB-A897-BA2C-EE6B-5D4AFD13FC39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4" name="Gráfico 3" descr="Tipo de gráfico: Anillo. Profesional representa la mayoría de &quot;Si tu intención es seguir estudiando, ¿qué tipo de programa te gustaría realizar?&quot;.&#10;&#10;Descripción generada automáticamente">
            <a:extLst>
              <a:ext uri="{FF2B5EF4-FFF2-40B4-BE49-F238E27FC236}">
                <a16:creationId xmlns:a16="http://schemas.microsoft.com/office/drawing/2014/main" id="{82B4D935-CDE3-2E30-6EC0-BFD46FD07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69045"/>
              </p:ext>
            </p:extLst>
          </p:nvPr>
        </p:nvGraphicFramePr>
        <p:xfrm>
          <a:off x="1957172" y="1882786"/>
          <a:ext cx="4784419" cy="312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45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EAF3C3-8ED2-CC12-A85A-40F37F8B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A711840-C851-6358-9842-0CFC313BDFC9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/>
              <a:t>Si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respuesta</a:t>
            </a:r>
            <a:r>
              <a:rPr lang="en-US" b="1" dirty="0"/>
              <a:t> es no, que </a:t>
            </a:r>
            <a:r>
              <a:rPr lang="en-US" b="1" dirty="0" err="1"/>
              <a:t>otra</a:t>
            </a:r>
            <a:r>
              <a:rPr lang="en-US" b="1" dirty="0"/>
              <a:t> </a:t>
            </a:r>
            <a:r>
              <a:rPr lang="en-US" b="1" dirty="0" err="1"/>
              <a:t>carrera</a:t>
            </a:r>
            <a:r>
              <a:rPr lang="en-US" b="1" dirty="0"/>
              <a:t> le </a:t>
            </a:r>
            <a:r>
              <a:rPr lang="en-US" b="1" dirty="0" err="1"/>
              <a:t>gustaria</a:t>
            </a:r>
            <a:r>
              <a:rPr lang="en-US" b="1" dirty="0"/>
              <a:t> </a:t>
            </a:r>
            <a:r>
              <a:rPr lang="en-US" b="1" dirty="0" err="1"/>
              <a:t>estudiar</a:t>
            </a:r>
            <a:r>
              <a:rPr lang="en-US" dirty="0"/>
              <a:t>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datos proporcionados listan diversas áreas (Biología, Derecho, Finanzas, Ingeniería de Sistemas, Marketing, Medicina, Agropecuaria, etc.), indicando intereses variados fuera del sector energético/eléctrico entre este pequeño grupo.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DF87DE3-C960-FEBA-C6C8-C6EEC1A12E0F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Barras apiladas. Para &quot;¿Qué obstáculos considera que podrían impedir su inscripción en este programa?: Disponibilidad de tiempo&quot;, &quot;Si tu intención es seguir estudiando, ¿qué tipo de programa te gustaría realizar?&quot;: Profesional y Tecnológico aparecen más a menudo.&#10;&#10;Descripción generada automáticamente">
            <a:extLst>
              <a:ext uri="{FF2B5EF4-FFF2-40B4-BE49-F238E27FC236}">
                <a16:creationId xmlns:a16="http://schemas.microsoft.com/office/drawing/2014/main" id="{46DB098A-E517-11EA-C7FC-8C09200A2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44099"/>
              </p:ext>
            </p:extLst>
          </p:nvPr>
        </p:nvGraphicFramePr>
        <p:xfrm>
          <a:off x="2075427" y="2012581"/>
          <a:ext cx="469011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5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CAF877-974D-7FEE-049E-902A9BC3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3F329FF-37D6-F047-6EA2-2897AAED30DC}"/>
              </a:ext>
            </a:extLst>
          </p:cNvPr>
          <p:cNvSpPr txBox="1"/>
          <p:nvPr/>
        </p:nvSpPr>
        <p:spPr>
          <a:xfrm>
            <a:off x="756453" y="750727"/>
            <a:ext cx="732805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¿</a:t>
            </a:r>
            <a:r>
              <a:rPr lang="en-US" b="1" dirty="0" err="1">
                <a:solidFill>
                  <a:schemeClr val="tx1"/>
                </a:solidFill>
              </a:rPr>
              <a:t>Preferiría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estudiar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que </a:t>
            </a:r>
            <a:r>
              <a:rPr lang="en-US" b="1" dirty="0" err="1">
                <a:solidFill>
                  <a:schemeClr val="tx1"/>
                </a:solidFill>
              </a:rPr>
              <a:t>modalidad</a:t>
            </a:r>
            <a:r>
              <a:rPr lang="en-US" b="1" dirty="0">
                <a:solidFill>
                  <a:schemeClr val="tx1"/>
                </a:solidFill>
              </a:rPr>
              <a:t> ?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Presencial: 85.7%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distancia: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Híbrida: 7.1% (3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D6F0988C-AA68-2547-36D3-CFAE60F3BB8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graphicFrame>
        <p:nvGraphicFramePr>
          <p:cNvPr id="2" name="Gráfico 1" descr="Tipo de gráfico: Anillo. Para &quot;¿Tu intención, una vez obtengas el título de técnico, es?: Continuar estudiando&quot;, Femenino representa la mayoría de &quot;Indique por favor su género&quot;.&#10;&#10;Descripción generada automáticamente">
            <a:extLst>
              <a:ext uri="{FF2B5EF4-FFF2-40B4-BE49-F238E27FC236}">
                <a16:creationId xmlns:a16="http://schemas.microsoft.com/office/drawing/2014/main" id="{76099B6E-7F72-3C74-DFD6-44D8DF46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280652"/>
              </p:ext>
            </p:extLst>
          </p:nvPr>
        </p:nvGraphicFramePr>
        <p:xfrm>
          <a:off x="2065020" y="1768789"/>
          <a:ext cx="5013960" cy="303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41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E41622-34F5-0F0E-117F-F6595956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1808F1-B624-38AE-0E9F-6A12CDB756D3}"/>
              </a:ext>
            </a:extLst>
          </p:cNvPr>
          <p:cNvSpPr txBox="1"/>
          <p:nvPr/>
        </p:nvSpPr>
        <p:spPr>
          <a:xfrm>
            <a:off x="756453" y="750727"/>
            <a:ext cx="7328058" cy="393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Población Objetivo:</a:t>
            </a:r>
            <a:r>
              <a:rPr lang="es-CO" dirty="0"/>
              <a:t> Estudiantes Grado 11, Grados 8-9, y Técnicos afines (N=729, 613, 42 respectivamente).</a:t>
            </a:r>
          </a:p>
          <a:p>
            <a:r>
              <a:rPr lang="es-CO" b="1" dirty="0"/>
              <a:t>Alta Intención de Continuar Estudios:</a:t>
            </a:r>
            <a:r>
              <a:rPr lang="es-CO" dirty="0"/>
              <a:t> Mayoría planea seguir a educación superior (preferencia por nivel Tecnológico entre técnicos - 61.9%).</a:t>
            </a:r>
          </a:p>
          <a:p>
            <a:r>
              <a:rPr lang="es-CO" b="1" dirty="0"/>
              <a:t>Interés en el Programa:</a:t>
            </a:r>
            <a:endParaRPr lang="es-CO" dirty="0"/>
          </a:p>
          <a:p>
            <a:pPr lvl="1"/>
            <a:r>
              <a:rPr lang="es-CO" dirty="0"/>
              <a:t>Grado 11 y 8-9: Interés de 343 personas moderado del general de personas encuestadas, pero visible, motivado por futuro y sostenibilidad.</a:t>
            </a:r>
          </a:p>
          <a:p>
            <a:pPr lvl="1"/>
            <a:r>
              <a:rPr lang="es-CO" dirty="0"/>
              <a:t>Técnicos: </a:t>
            </a:r>
            <a:r>
              <a:rPr lang="es-CO" b="1" dirty="0"/>
              <a:t>57.1% (N=24) interesados</a:t>
            </a:r>
            <a:r>
              <a:rPr lang="es-CO" dirty="0"/>
              <a:t> en continuar con esta Tecnología.</a:t>
            </a:r>
          </a:p>
          <a:p>
            <a:r>
              <a:rPr lang="es-CO" b="1" dirty="0"/>
              <a:t>Factores Clave:</a:t>
            </a:r>
            <a:r>
              <a:rPr lang="es-CO" dirty="0"/>
              <a:t> Oportunidad de Empleo y Calidad/Prestigio </a:t>
            </a:r>
            <a:r>
              <a:rPr lang="es-CO" dirty="0" err="1"/>
              <a:t>UCaldas</a:t>
            </a:r>
            <a:r>
              <a:rPr lang="es-CO" dirty="0"/>
              <a:t>.</a:t>
            </a:r>
          </a:p>
          <a:p>
            <a:r>
              <a:rPr lang="es-CO" b="1" dirty="0"/>
              <a:t>Retos Identificados:</a:t>
            </a:r>
            <a:endParaRPr lang="es-CO" dirty="0"/>
          </a:p>
          <a:p>
            <a:pPr lvl="1"/>
            <a:r>
              <a:rPr lang="es-CO" b="1" dirty="0"/>
              <a:t>Segmento "Inseguro" (26.2% Técnicos):</a:t>
            </a:r>
            <a:r>
              <a:rPr lang="es-CO" dirty="0"/>
              <a:t> Requiere estrategias de información y motivación focalizadas.</a:t>
            </a:r>
          </a:p>
          <a:p>
            <a:pPr lvl="1"/>
            <a:r>
              <a:rPr lang="es-CO" b="1" dirty="0"/>
              <a:t>Preferencia Presencial (85.7% Técnicos):</a:t>
            </a:r>
            <a:r>
              <a:rPr lang="es-CO" dirty="0"/>
              <a:t> Justifica la modalidad principal, mientras la distancia amplía acceso a otros públicos.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A2DD8420-29DD-8127-4A05-4999EC34BAB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n-US" sz="27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técnicos</a:t>
            </a:r>
            <a:r>
              <a:rPr lang="en-U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3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1D91B1-8BC4-14AE-54F9-EBCE8D41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1581382-4A11-8DAD-6017-2F0EB41A4410}"/>
              </a:ext>
            </a:extLst>
          </p:cNvPr>
          <p:cNvSpPr txBox="1"/>
          <p:nvPr/>
        </p:nvSpPr>
        <p:spPr>
          <a:xfrm>
            <a:off x="729460" y="959926"/>
            <a:ext cx="5127947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Futuro Profesional con Alta Demanda</a:t>
            </a:r>
          </a:p>
          <a:p>
            <a:endParaRPr lang="es-CO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b="1" dirty="0"/>
              <a:t>Crecimiento del Sector:</a:t>
            </a:r>
            <a:r>
              <a:rPr lang="es-CO" dirty="0"/>
              <a:t> El empleo global en ERNC supera los 11.5 millones (IRENA) y sigue en aumento.</a:t>
            </a:r>
          </a:p>
          <a:p>
            <a:r>
              <a:rPr lang="es-CO" b="1" dirty="0"/>
              <a:t>Demanda Nacional Evidente:</a:t>
            </a:r>
            <a:r>
              <a:rPr lang="es-CO" dirty="0"/>
              <a:t> Búsquedas en portales (</a:t>
            </a:r>
            <a:r>
              <a:rPr lang="es-CO" dirty="0" err="1"/>
              <a:t>Indeed</a:t>
            </a:r>
            <a:r>
              <a:rPr lang="es-CO" dirty="0"/>
              <a:t>, </a:t>
            </a:r>
            <a:r>
              <a:rPr lang="es-CO" dirty="0" err="1"/>
              <a:t>Elempleo</a:t>
            </a:r>
            <a:r>
              <a:rPr lang="es-CO" dirty="0"/>
              <a:t>, </a:t>
            </a:r>
            <a:r>
              <a:rPr lang="es-CO" dirty="0" err="1"/>
              <a:t>Computrabajo</a:t>
            </a:r>
            <a:r>
              <a:rPr lang="es-CO" dirty="0"/>
              <a:t>) muestran vacantes activas para:</a:t>
            </a:r>
          </a:p>
          <a:p>
            <a:pPr lvl="1"/>
            <a:r>
              <a:rPr lang="es-CO" dirty="0"/>
              <a:t>Técnicos de Instalación y Mantenimiento (Solar, Eólica).</a:t>
            </a:r>
          </a:p>
          <a:p>
            <a:pPr lvl="1"/>
            <a:r>
              <a:rPr lang="es-CO" dirty="0"/>
              <a:t>Ayudantes y Coordinadores de Proyectos ERNC.</a:t>
            </a:r>
          </a:p>
          <a:p>
            <a:pPr lvl="1"/>
            <a:r>
              <a:rPr lang="es-CO" dirty="0"/>
              <a:t>Roles en Monitoreo Ambiental, Servicio Técnico, Instrumentación.</a:t>
            </a:r>
          </a:p>
          <a:p>
            <a:r>
              <a:rPr lang="es-CO" b="1" dirty="0"/>
              <a:t>Brecha de Talento:</a:t>
            </a:r>
            <a:r>
              <a:rPr lang="es-CO" dirty="0"/>
              <a:t> Escasez reconocida de </a:t>
            </a:r>
            <a:r>
              <a:rPr lang="es-CO" b="1" dirty="0"/>
              <a:t>Tecnólogos</a:t>
            </a:r>
            <a:r>
              <a:rPr lang="es-CO" dirty="0"/>
              <a:t> especializados (vs. Ingenieros o técnicos básicos).</a:t>
            </a:r>
          </a:p>
          <a:p>
            <a:r>
              <a:rPr lang="es-CO" b="1" dirty="0"/>
              <a:t>Pertinencia del Título:</a:t>
            </a:r>
            <a:r>
              <a:rPr lang="es-CO" dirty="0"/>
              <a:t> El perfil del egresado responde directamente a estas necesidades del mercado.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5568BD9-760C-2505-F72B-A6732AD27248}"/>
              </a:ext>
            </a:extLst>
          </p:cNvPr>
          <p:cNvSpPr txBox="1"/>
          <p:nvPr/>
        </p:nvSpPr>
        <p:spPr>
          <a:xfrm>
            <a:off x="184154" y="310137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2.2.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CA1A8-D6E0-F30B-12B5-7E970F72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6" y="1744427"/>
            <a:ext cx="2984247" cy="29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TECNOLOGÍA ELÉCTRICA EN GENERACIÓN Y GESTIÓN EFICIENTE DE ENERGÍAS RENOVABLES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2023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F1A1952-B773-E054-E37A-F995A250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programa está dirigido a personas con interés en las energías renovables y el sector eléctrico. Se espera que el aspirante ideal cuente con: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Interés por las energías renovables</a:t>
            </a:r>
            <a:r>
              <a:rPr lang="es-CO" sz="1200" dirty="0"/>
              <a:t> y el desarrollo sostenible.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Habilidades técnicas y lógicas</a:t>
            </a:r>
            <a:r>
              <a:rPr lang="es-CO" sz="1200" dirty="0"/>
              <a:t> básicas en electricidad y tecnología.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Compromiso con la eficiencia energética</a:t>
            </a:r>
            <a:r>
              <a:rPr lang="es-CO" sz="1200" dirty="0"/>
              <a:t> y el cuidado del medio ambiente.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Capacidad de trabajo en equipo</a:t>
            </a:r>
            <a:r>
              <a:rPr lang="es-CO" sz="1200" dirty="0"/>
              <a:t> y colaboración en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200" b="1" dirty="0"/>
              <a:t>Conciencia social y ambiental</a:t>
            </a:r>
            <a:r>
              <a:rPr lang="es-CO" sz="1200" dirty="0"/>
              <a:t> relacionada con el uso de energías limpias.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C2A72929-D1C1-0A59-C8C2-6612F388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2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0E13A0F-28F0-06F6-C4A8-60CC12F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66E26274-0DB2-CE45-6DDA-D609D6F3FB4E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216;p16">
            <a:extLst>
              <a:ext uri="{FF2B5EF4-FFF2-40B4-BE49-F238E27FC236}">
                <a16:creationId xmlns:a16="http://schemas.microsoft.com/office/drawing/2014/main" id="{0B924D12-8E6F-89F4-2B5F-E445B12B3C5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</a:t>
            </a:r>
            <a:r>
              <a:rPr lang="en-U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EGRESADOS </a:t>
            </a:r>
            <a:endParaRPr lang="es-ES"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D63B1B9D-4D77-9C04-DE2A-89C0DD7D972A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s-CO" sz="1200" dirty="0"/>
              <a:t>El egresado del programa Tecnología eléctrica en Generación y Gestión Eficiente de Energías Renovables será un tecnólogo con habilidades especializadas en el diseño, instalación y gestión eficiente de sistemas de energías renovables. Poseerá conocimientos sólidos en fundamentos de protección y seguridad eléctrica, así como experiencia práctica en la implementación de proyectos de energías renovables. Además, estará capacitado para contribuir a la gestión de proyectos en el ámbito de las energías renovables, brindando un enfoque integral que abarque aspectos técnicos y eficiencia energética. El egresado será versátil y adaptable, capaz de trabajar en diversos entornos y colaborar en la transición hacia una matriz energética más sostenible.</a:t>
            </a: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Las energías renovables como una alternativa para bajar costos y cuidar el  medio ambiente">
            <a:extLst>
              <a:ext uri="{FF2B5EF4-FFF2-40B4-BE49-F238E27FC236}">
                <a16:creationId xmlns:a16="http://schemas.microsoft.com/office/drawing/2014/main" id="{A5926CFF-4378-0E11-6D4D-01895338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" y="1700582"/>
            <a:ext cx="3919285" cy="22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7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E6D7920-E4B8-95CA-507A-45A55308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B99F61B-9103-3280-FB9A-C39D7FFC8AB3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DAE6D1-3D1E-3523-657A-8FF5CF9C3580}"/>
              </a:ext>
            </a:extLst>
          </p:cNvPr>
          <p:cNvSpPr txBox="1"/>
          <p:nvPr/>
        </p:nvSpPr>
        <p:spPr>
          <a:xfrm>
            <a:off x="4624300" y="287424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los principios de seguridad eléctrica y las normativas vigentes en el desarrollo de prácticas seguras para proyectos de energías renovables.</a:t>
            </a:r>
            <a:endParaRPr lang="es-CO" dirty="0"/>
          </a:p>
        </p:txBody>
      </p:sp>
      <p:sp>
        <p:nvSpPr>
          <p:cNvPr id="4" name="Google Shape;68;p3">
            <a:extLst>
              <a:ext uri="{FF2B5EF4-FFF2-40B4-BE49-F238E27FC236}">
                <a16:creationId xmlns:a16="http://schemas.microsoft.com/office/drawing/2014/main" id="{928D2CFE-9D49-3FEE-BAC0-EE0B5C109255}"/>
              </a:ext>
            </a:extLst>
          </p:cNvPr>
          <p:cNvSpPr txBox="1"/>
          <p:nvPr/>
        </p:nvSpPr>
        <p:spPr>
          <a:xfrm>
            <a:off x="3195976" y="761560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05164E-4F36-2AD2-79BE-6AE028DB5E69}"/>
              </a:ext>
            </a:extLst>
          </p:cNvPr>
          <p:cNvSpPr txBox="1"/>
          <p:nvPr/>
        </p:nvSpPr>
        <p:spPr>
          <a:xfrm>
            <a:off x="177144" y="1289947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Diseñar sistemas de generación de energía renovable, incluyendo el cálculo de capacidades, la selección de tecnologías apropiadas y la consideración de aspectos ambientales, en contextos específicos.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EE3810-38A1-06B3-5235-2D86EBC45B1D}"/>
              </a:ext>
            </a:extLst>
          </p:cNvPr>
          <p:cNvSpPr txBox="1"/>
          <p:nvPr/>
        </p:nvSpPr>
        <p:spPr>
          <a:xfrm>
            <a:off x="4624300" y="1605224"/>
            <a:ext cx="4489332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Integrar sistemas de energías renovables a la red eléctrica, asegurando el cumplimiento de estándares y normativas aplicables y gestionando eficientemente la conexión. 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C07302-6613-014D-D102-8A0124D9DC24}"/>
              </a:ext>
            </a:extLst>
          </p:cNvPr>
          <p:cNvSpPr txBox="1"/>
          <p:nvPr/>
        </p:nvSpPr>
        <p:spPr>
          <a:xfrm>
            <a:off x="177144" y="2398556"/>
            <a:ext cx="4447156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Gestionar eficientemente la energía generada por sistemas renovables, mediante la aplicación de estrategias para optimizar el rendimiento y minimizar pérdidas.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3F02B9-9CBB-3299-8BD7-2ABCD795F06F}"/>
              </a:ext>
            </a:extLst>
          </p:cNvPr>
          <p:cNvSpPr txBox="1"/>
          <p:nvPr/>
        </p:nvSpPr>
        <p:spPr>
          <a:xfrm>
            <a:off x="158586" y="3667580"/>
            <a:ext cx="4507891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RA5.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Evaluar la eficiencia energética en sistemas eléctricos, proponiendo e implementando (en contextos de proyectos o simulaciones) prácticas que reduzcan el consumo y promuevan la sostenibilidad.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C5E15A-A543-55DA-7E7D-91A1C935B80D}"/>
              </a:ext>
            </a:extLst>
          </p:cNvPr>
          <p:cNvSpPr txBox="1"/>
          <p:nvPr/>
        </p:nvSpPr>
        <p:spPr>
          <a:xfrm>
            <a:off x="4624300" y="3814271"/>
            <a:ext cx="4263263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RA6.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técnicas de gestión de proyectos de energías renovables en sus fases de planificación e implementación, considerando aspectos técnicos, económicos y medioambientales.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E61F42-72EF-EAF1-D836-2D44C6AE590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6275C33-835A-D22A-44A7-F42BBF135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3638"/>
              </p:ext>
            </p:extLst>
          </p:nvPr>
        </p:nvGraphicFramePr>
        <p:xfrm>
          <a:off x="222967" y="662492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817362" progId="Word.Document.12">
                  <p:embed/>
                </p:oleObj>
              </mc:Choice>
              <mc:Fallback>
                <p:oleObj name="Document" r:id="rId4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67" y="662492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A0193DF-2E28-CD06-B268-D351ADC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130388"/>
              </p:ext>
            </p:extLst>
          </p:nvPr>
        </p:nvGraphicFramePr>
        <p:xfrm>
          <a:off x="4597922" y="677689"/>
          <a:ext cx="594042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0848" imgH="1817362" progId="Word.Document.12">
                  <p:embed/>
                </p:oleObj>
              </mc:Choice>
              <mc:Fallback>
                <p:oleObj name="Document" r:id="rId6" imgW="5940848" imgH="1817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922" y="677689"/>
                        <a:ext cx="5940425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526EAD-A7AE-CCD8-6AD1-536E4FF16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1853"/>
              </p:ext>
            </p:extLst>
          </p:nvPr>
        </p:nvGraphicFramePr>
        <p:xfrm>
          <a:off x="222967" y="2725397"/>
          <a:ext cx="5940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940848" imgH="1911096" progId="Word.Document.12">
                  <p:embed/>
                </p:oleObj>
              </mc:Choice>
              <mc:Fallback>
                <p:oleObj name="Document" r:id="rId8" imgW="5940848" imgH="19110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967" y="2725397"/>
                        <a:ext cx="5940425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F2DDB9-333E-C2C8-38AE-D44010184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70888"/>
              </p:ext>
            </p:extLst>
          </p:nvPr>
        </p:nvGraphicFramePr>
        <p:xfrm>
          <a:off x="4632470" y="2728372"/>
          <a:ext cx="59404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940848" imgH="1807988" progId="Word.Document.12">
                  <p:embed/>
                </p:oleObj>
              </mc:Choice>
              <mc:Fallback>
                <p:oleObj name="Document" r:id="rId10" imgW="5940848" imgH="1807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2470" y="2728372"/>
                        <a:ext cx="59404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E6BF68A-67E4-C184-47F1-CE6B924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EFAEC37-6590-1C0F-C486-9DED7CDEFD9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689260-B878-34D6-4142-45A49CC31AC8}"/>
              </a:ext>
            </a:extLst>
          </p:cNvPr>
          <p:cNvSpPr txBox="1"/>
          <p:nvPr/>
        </p:nvSpPr>
        <p:spPr>
          <a:xfrm>
            <a:off x="167379" y="56364"/>
            <a:ext cx="790417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EC7E8-2122-03F2-75F8-DD4ED8B2A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16710"/>
              </p:ext>
            </p:extLst>
          </p:nvPr>
        </p:nvGraphicFramePr>
        <p:xfrm>
          <a:off x="683924" y="1100190"/>
          <a:ext cx="59404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655490" progId="Word.Document.12">
                  <p:embed/>
                </p:oleObj>
              </mc:Choice>
              <mc:Fallback>
                <p:oleObj name="Document" r:id="rId4" imgW="5940848" imgH="1655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924" y="1100190"/>
                        <a:ext cx="5940425" cy="165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103CBAF-AB13-6131-E77C-4BE13E6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79" y="3163821"/>
            <a:ext cx="59420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FFED09A-3038-3CD0-9207-5B02CC11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0C6C5E6-1594-B6C2-F3A2-0436B3A072B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90;p39">
            <a:extLst>
              <a:ext uri="{FF2B5EF4-FFF2-40B4-BE49-F238E27FC236}">
                <a16:creationId xmlns:a16="http://schemas.microsoft.com/office/drawing/2014/main" id="{B4B6A9F8-0292-26C8-A8FD-CD563AEE1B9F}"/>
              </a:ext>
            </a:extLst>
          </p:cNvPr>
          <p:cNvSpPr/>
          <p:nvPr/>
        </p:nvSpPr>
        <p:spPr>
          <a:xfrm>
            <a:off x="7342193" y="1787621"/>
            <a:ext cx="2014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Técnico (55 Créditos ≈ 60%)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FA410C-B90E-E343-D045-AA25BE9B7FD6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los programas técnicos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5287B5-1384-8A40-D923-1F446C38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t="4133" r="40469" b="3698"/>
          <a:stretch/>
        </p:blipFill>
        <p:spPr>
          <a:xfrm>
            <a:off x="246315" y="346428"/>
            <a:ext cx="7041892" cy="4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EB59742-A72C-B13F-AB94-38950FEB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541055-7405-9E5E-7209-29883622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357"/>
            <a:ext cx="9075960" cy="4166372"/>
          </a:xfrm>
          <a:prstGeom prst="rect">
            <a:avLst/>
          </a:prstGeom>
        </p:spPr>
      </p:pic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C1D557D-B851-D517-2DD3-C71782DA4A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0;p39">
            <a:extLst>
              <a:ext uri="{FF2B5EF4-FFF2-40B4-BE49-F238E27FC236}">
                <a16:creationId xmlns:a16="http://schemas.microsoft.com/office/drawing/2014/main" id="{48FE40DF-AEDA-B049-7E64-562ED375A6B2}"/>
              </a:ext>
            </a:extLst>
          </p:cNvPr>
          <p:cNvSpPr/>
          <p:nvPr/>
        </p:nvSpPr>
        <p:spPr>
          <a:xfrm>
            <a:off x="1862538" y="4639499"/>
            <a:ext cx="516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Formación: profesional (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Créditos ≈ </a:t>
            </a:r>
            <a:r>
              <a:rPr lang="es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r>
              <a:rPr lang="es" sz="1800" b="0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%)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0B6FA-A514-BF08-5B98-7B16B939B584}"/>
              </a:ext>
            </a:extLst>
          </p:cNvPr>
          <p:cNvSpPr txBox="1"/>
          <p:nvPr/>
        </p:nvSpPr>
        <p:spPr>
          <a:xfrm>
            <a:off x="167379" y="56364"/>
            <a:ext cx="790417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8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8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Articulación con el programa de mecatrónica </a:t>
            </a:r>
            <a:endParaRPr lang="es-CO" sz="18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800" dirty="0">
              <a:highlight>
                <a:srgbClr val="FFFF00"/>
              </a:highlight>
            </a:endParaRP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9181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35BBA40-4599-93EB-E8CB-11A42ED8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F8643D-0058-2354-5C1A-6358B3D532A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80ED311-3149-C264-5281-B015DBA4139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2" name="Google Shape;286;p24">
            <a:extLst>
              <a:ext uri="{FF2B5EF4-FFF2-40B4-BE49-F238E27FC236}">
                <a16:creationId xmlns:a16="http://schemas.microsoft.com/office/drawing/2014/main" id="{54CBFECE-9A77-26C2-FB4A-EBF03B0C3EB3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53DBED8-0483-D346-0E95-D9B6A3DA9965}"/>
              </a:ext>
            </a:extLst>
          </p:cNvPr>
          <p:cNvSpPr/>
          <p:nvPr/>
        </p:nvSpPr>
        <p:spPr>
          <a:xfrm>
            <a:off x="4572000" y="1978851"/>
            <a:ext cx="448279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5;p24">
            <a:extLst>
              <a:ext uri="{FF2B5EF4-FFF2-40B4-BE49-F238E27FC236}">
                <a16:creationId xmlns:a16="http://schemas.microsoft.com/office/drawing/2014/main" id="{5475E211-3118-6827-E2FD-7C3A565C5D6D}"/>
              </a:ext>
            </a:extLst>
          </p:cNvPr>
          <p:cNvSpPr/>
          <p:nvPr/>
        </p:nvSpPr>
        <p:spPr>
          <a:xfrm>
            <a:off x="15481" y="1978851"/>
            <a:ext cx="448279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9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3558313-CF3B-6FD2-0B8D-74FBC893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3F25A6A-ECC8-81AA-66F9-22B033485D8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C47F0EB-A898-99EC-F579-49E87790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28032"/>
              </p:ext>
            </p:extLst>
          </p:nvPr>
        </p:nvGraphicFramePr>
        <p:xfrm>
          <a:off x="1679394" y="2056363"/>
          <a:ext cx="5940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619367" progId="Word.Document.12">
                  <p:embed/>
                </p:oleObj>
              </mc:Choice>
              <mc:Fallback>
                <p:oleObj name="Document" r:id="rId4" imgW="5940848" imgH="6193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394" y="2056363"/>
                        <a:ext cx="59404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AA03CC-89C9-ADE0-134A-8BEF9C08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5" y="3153987"/>
            <a:ext cx="5942076" cy="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C587D2C-B7F3-3B70-F300-7CDCBCCD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E007B8F-CA8C-BD52-D2FB-2F4BE8AB497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5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7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45F4B50A-A20B-D674-372E-CEF59578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875D9543-4519-6E0C-C2D2-7AEA3F0D4667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8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044A40A-1DF4-0065-D814-1344716A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EAF6BD9-BD51-1438-A971-8E6578B9866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/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EDUARDO DUQUE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de Procesos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94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79B87E6-CB20-A76F-AC4B-E9F0C10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EC3320D-7CC4-F7DE-8C0C-B8D94187066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5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41BFD5-C7FD-27CA-9337-417BC456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E12D659-C37B-CD87-B96F-D827B1DF419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DD6759-1692-857E-1D86-ABA0903A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0DAA303-7966-73F0-9462-B357CA052A1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35A00F-14CC-FA13-8DC4-B25EF80A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2" y="111633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A9E4B78-7B25-50BC-A25E-6582E34A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8CAAD81-D81D-0C62-CE8E-E32A7FAE0C9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82BBAEC-65F6-8BBB-6201-DEF71011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059B699-5A00-3B42-C608-E3F0659099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F96AEE-1A60-8E6D-3A3C-2863E50F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01BF698-4C73-A301-B49E-C6CFE06D090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4" name="Google Shape;69;p3">
            <a:extLst>
              <a:ext uri="{FF2B5EF4-FFF2-40B4-BE49-F238E27FC236}">
                <a16:creationId xmlns:a16="http://schemas.microsoft.com/office/drawing/2014/main" id="{581B0662-B178-2B69-37CF-A0A9FBEE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148841"/>
              </p:ext>
            </p:extLst>
          </p:nvPr>
        </p:nvGraphicFramePr>
        <p:xfrm>
          <a:off x="303306" y="621274"/>
          <a:ext cx="4463850" cy="42918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 ELÉCTRICA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TECNOLOGO ELÉCTRICO EN GENERACIÓN Y GESTIÓN EFICIENTE DE ENERGÍAS RENOVABLES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Adquirir conocimientos detallados sobre fuentes de energía renovable. El programa abarca el diseño de sistemas renovables, su integración a la red eléctrica, estrategias de eficiencia energética, normativas legales y prácticas profesionales. El objetivo es formar profesionales capaces de contribuir a la transición hacia una matriz energética sostenible, con habilidades prácticas y conocimientos sólidos para enfrentar los desafíos actuales y futuros en el campo de las energías renovables.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Anserma, Rio sucio y aguadas, Caldas, Colombia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Tecnológico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Presencial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Electricidad y energía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oogle Shape;70;p3">
            <a:extLst>
              <a:ext uri="{FF2B5EF4-FFF2-40B4-BE49-F238E27FC236}">
                <a16:creationId xmlns:a16="http://schemas.microsoft.com/office/drawing/2014/main" id="{A814199D-19C1-DCB1-FB1F-CB3AA7CA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381052"/>
              </p:ext>
            </p:extLst>
          </p:nvPr>
        </p:nvGraphicFramePr>
        <p:xfrm>
          <a:off x="4767148" y="621274"/>
          <a:ext cx="3928750" cy="3787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Semestral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mixta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</a:t>
                      </a: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A038BA4-C71E-DE48-EBB8-72EA7082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6AC26B-7EA2-81A9-D410-212E60010208}"/>
              </a:ext>
            </a:extLst>
          </p:cNvPr>
          <p:cNvSpPr txBox="1"/>
          <p:nvPr/>
        </p:nvSpPr>
        <p:spPr>
          <a:xfrm>
            <a:off x="591118" y="743980"/>
            <a:ext cx="433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Contexto Energético: Una Oportunidad Estratégica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DF0BE477-700C-11A0-3207-B0F46194257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AD3577-609C-FEB9-0EB2-57618DD03D05}"/>
              </a:ext>
            </a:extLst>
          </p:cNvPr>
          <p:cNvSpPr txBox="1"/>
          <p:nvPr/>
        </p:nvSpPr>
        <p:spPr>
          <a:xfrm>
            <a:off x="574247" y="1560729"/>
            <a:ext cx="7699856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Sector Eléctrico Colombiano: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Liberalizado (Leyes 142/143), estratégico para el PIB (2.03% y creciendo - Corficolombiana).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Matriz Energética Actual: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Fuerte dependencia hidráulica (66.8%), térmica (30.5%). Vulnerabilidad climática.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Global: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Crecimiento exponencial de las Energías Renovables No Convencionales (ERNC) impulsado por la sostenibilidad y competitividad.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Energética Creciente: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Proyección UPME 2035: 117,341 GWh/año. Necesidad de diversificar fuentes.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Marco Normativo Favorable:</a:t>
            </a:r>
            <a:r>
              <a:rPr lang="es-CO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Ley 1715/2014 y 2099/2021, CONPES, Plan Nacional de Desarrollo (hidrógeno blanco) – incentivos claros.</a:t>
            </a:r>
          </a:p>
        </p:txBody>
      </p:sp>
      <p:pic>
        <p:nvPicPr>
          <p:cNvPr id="1028" name="Picture 4" descr="Unidad de Planeación Minero Energética - UPME | Infraestructura ...">
            <a:extLst>
              <a:ext uri="{FF2B5EF4-FFF2-40B4-BE49-F238E27FC236}">
                <a16:creationId xmlns:a16="http://schemas.microsoft.com/office/drawing/2014/main" id="{5089E758-87CE-5627-B939-F61813E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2" y="69290"/>
            <a:ext cx="1731072" cy="14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13793CB-8D56-9406-21AC-E61C1E5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50150FA-96C6-51DB-2979-9BB414D53673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Transición Energética: Respuesta a Desafíos Globales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23C9CB73-95D8-8B1F-5D2C-05C94FB465F5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B39B89-29D6-C403-1D30-8E832583C1A9}"/>
              </a:ext>
            </a:extLst>
          </p:cNvPr>
          <p:cNvSpPr txBox="1"/>
          <p:nvPr/>
        </p:nvSpPr>
        <p:spPr>
          <a:xfrm>
            <a:off x="549989" y="1712566"/>
            <a:ext cx="5435788" cy="299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Desarrollo Sostenible: Satisfacer necesidades actuales sin comprometer el futuro (ODS 7, 13).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Mitigación Cambio Climático: Reducción de emisiones GEI (7 millones muertes/año por contaminación - OMS).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Seguridad Energética: Disminuir dependencia de fósiles volátiles y finitos.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Innovación y Competitividad: Las ERNC como motor de desarrollo tecnológico y económico.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 Programa como Agente de Cambio: Formando el talento humano necesario para liderar esta transición.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098" name="Picture 2" descr="Minenergía traza hoja de ruta para la transformación energética en ...">
            <a:extLst>
              <a:ext uri="{FF2B5EF4-FFF2-40B4-BE49-F238E27FC236}">
                <a16:creationId xmlns:a16="http://schemas.microsoft.com/office/drawing/2014/main" id="{67950D06-7580-5222-D6F6-C15B7195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62" y="2114091"/>
            <a:ext cx="3343866" cy="18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0D577C0-3A8B-699A-6717-A6EF33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EC66DC-FCBB-7F90-0548-E44A760C3FED}"/>
              </a:ext>
            </a:extLst>
          </p:cNvPr>
          <p:cNvSpPr txBox="1"/>
          <p:nvPr/>
        </p:nvSpPr>
        <p:spPr>
          <a:xfrm>
            <a:off x="591118" y="743980"/>
            <a:ext cx="437228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s-CO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Caldas: Territorio con Potencial Renovable y Necesidades Formativas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02FA9D74-1D9A-E8F7-4008-8E5D2D085CE4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10-DA44-ED22-825F-B14BEE4E2D19}"/>
              </a:ext>
            </a:extLst>
          </p:cNvPr>
          <p:cNvSpPr txBox="1"/>
          <p:nvPr/>
        </p:nvSpPr>
        <p:spPr>
          <a:xfrm>
            <a:off x="549989" y="1712566"/>
            <a:ext cx="5435788" cy="231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Desarrollo Regional: Plan de Desarrollo Caldas (Sostenibilidad Ambiental), Plan Nacional Negocios Verdes (meta 2030).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Local: Necesidad de profesionales técnicos y tecnólogos para implementar proyectos de ERNC en sectores productivos (agroindustria, turismo, construcción).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b="1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Compromiso UCALDAS: Respuesta a las necesidades formativas identificadas en municipios (Manizales, La Dorada, Anserma, Riosucio, etc.).</a:t>
            </a:r>
            <a:endParaRPr lang="es-CO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5122" name="Picture 2" descr="Transición energética en Colombia | Celsia empresa de energía">
            <a:extLst>
              <a:ext uri="{FF2B5EF4-FFF2-40B4-BE49-F238E27FC236}">
                <a16:creationId xmlns:a16="http://schemas.microsoft.com/office/drawing/2014/main" id="{DB141E47-6352-2A19-0B9C-42EC38B5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64" y="1712566"/>
            <a:ext cx="3083304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886" y="2319063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" name="Google Shape;178;p13">
            <a:extLst>
              <a:ext uri="{FF2B5EF4-FFF2-40B4-BE49-F238E27FC236}">
                <a16:creationId xmlns:a16="http://schemas.microsoft.com/office/drawing/2014/main" id="{0CF89E60-B634-544D-EADD-D68A2AAE975E}"/>
              </a:ext>
            </a:extLst>
          </p:cNvPr>
          <p:cNvSpPr txBox="1"/>
          <p:nvPr/>
        </p:nvSpPr>
        <p:spPr>
          <a:xfrm>
            <a:off x="2538886" y="700845"/>
            <a:ext cx="5798869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 observa un crecimiento significativo de la oferta educativa en Energías Renovables a nivel mundial y en Colombia. Sin embargo, es importante destacar que la mayoría de los programas existentes se enfocan en el nivel de educación superior, dejando una brecha en la formación técnica y tecnológica especializada. Esto representa una oportunidad para el programa tecnológico de la Universidad de Caldas, ya que llenaría este vacío y proporciona una formación práctica y aplicada a nivel técnico. Solo existen 1 programa de a nivel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tecnológico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a nivel nacional: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TECNOLOGÍA ELÉCTRICA EN GENERACIÓN Y GESTIÓN EFICIENTE DE ENERGÍAS RENOVABLES de la CORPORACIÓN INTERNACIONAL PARA EL DESARROLLO EDUCATIVO -CIDE-(Bogotá) que se encuentra activa y cuenta con registro calificado.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un costo de $4,417,300, 3,3 SMMLV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Cabe recalcar que la universidad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autónoma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de Manizales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saco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Especialización en Energías Renovables y Eficiencia Energética.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1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1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96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60666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pic>
        <p:nvPicPr>
          <p:cNvPr id="4" name="Google Shape;232;g2e2d50abbc1_0_1">
            <a:extLst>
              <a:ext uri="{FF2B5EF4-FFF2-40B4-BE49-F238E27FC236}">
                <a16:creationId xmlns:a16="http://schemas.microsoft.com/office/drawing/2014/main" id="{59022A15-3236-A512-1EA2-C104D5FA9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0" y="742279"/>
            <a:ext cx="8760025" cy="424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2778</Words>
  <Application>Microsoft Office PowerPoint</Application>
  <PresentationFormat>Presentación en pantalla (16:9)</PresentationFormat>
  <Paragraphs>478</Paragraphs>
  <Slides>37</Slides>
  <Notes>37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Roboto Black</vt:lpstr>
      <vt:lpstr>Roboto</vt:lpstr>
      <vt:lpstr>Arial</vt:lpstr>
      <vt:lpstr>Times New Roman</vt:lpstr>
      <vt:lpstr>Calibri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37</cp:revision>
  <dcterms:modified xsi:type="dcterms:W3CDTF">2025-05-18T23:40:19Z</dcterms:modified>
</cp:coreProperties>
</file>